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7" r:id="rId13"/>
    <p:sldId id="266" r:id="rId1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367DB2D-9AE3-4152-BEF5-9683751CDD1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643B8DB-B043-41C8-8721-73A31EA3C1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48947610-99A1-48D4-926D-ABEE21E316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9D109D6F-F6BA-4502-A537-EBE8526FF5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D903465-3B9C-4D86-B03E-AD914221DF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CD447F7-6A25-4AB4-86AA-3FA27BAE61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4B47136-1460-4060-9F23-50625511CB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A654F781-3DA9-44EA-94CC-4D5780BB4E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F0DB2293-77D9-4C94-9713-B909F6E5003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2A24B1DF-5E04-48C8-B734-5F8F49FAAA7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67EDE4CA-6266-47BA-A53E-62F39FEFC6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55A53E11-EF2C-4E67-B7EA-B5185439694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255EBCD6-4007-48F7-A3CF-4CDDC6FC75A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25301284-794D-48E0-9608-5E9AF90504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E043D9FC-FF8E-4A4D-9581-75E0E6E00EF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9D995003-1B16-488F-85DE-F615D83CA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72582471-76BA-413A-96A3-5988385C3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3AF8-8362-4C77-865E-682FB4FADB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8400625"/>
      </p:ext>
    </p:extLst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FFBDD26-5997-4D24-9103-360133429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E85F741-6F4B-4BE9-9B08-7973CCBBE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84A1008-2ED2-4865-8624-2CF9E2C24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1A5F0-4AF9-4FC7-AD9C-236D1E842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481060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072D637-275A-426B-99EC-64F1A944B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F2A4895-297C-4636-B761-1824F7778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8A7A78B-103C-44C0-AF5B-8AC5FFCD4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67153-5EF9-4B64-9375-C4E577B0AF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527000"/>
      </p:ext>
    </p:extLst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3F6BAD2-8030-4EC9-ADE5-C3F7F1DAD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5FE00DB-35FB-4A9D-8D9C-A8EF02789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2BB5AB6-6232-4A34-9A7E-445964BD4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36132-8CD2-4DFE-8226-6AD149BBB9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003851"/>
      </p:ext>
    </p:extLst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C37C6D8-0E7D-4E9C-BD18-3817AC0C1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445C948-3566-4637-AA99-A35E6B6CD9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6F4AAC8-FEE6-402C-A577-8C2F0B3E5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227F3-DAA1-4058-85D5-186B0E60AD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941340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BFF9B2F-8CD3-40F6-9FA9-ACFFBEF5DA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E87C440-5CF1-4E69-AD1B-964E86047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E7E2C1E-F8F2-4884-BD0B-551ED4826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BBA80-7489-402D-BF3C-42CDE5766E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693966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AAA278D-574C-42B8-8F89-38C92ACF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F0724BB-C6AE-4429-BDB9-21C8D7F43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7A8196A-C0A5-4F33-8DEE-7726B2658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A4E57-CA55-41E4-8F38-4A706BF0A5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401902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5395D2D5-BE06-428C-9939-86A6A6418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70EF8FD-AA12-4038-A664-2238FF844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B354CBF-2EC5-419F-92CA-B503C8B28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3D94C-F0E4-45A3-AA2D-21992E514A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4086031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56A68701-AA1B-48F4-A55B-1288891D2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1CF97F7-C3A7-48FE-92F2-8EFD80F33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9880A615-4C34-4216-AC92-3F8009C16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EE285-5D1C-40A2-89F3-6421E23B6D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107788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273C0A67-E804-4D62-91F1-D4161B4E3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005E445B-023C-461E-8B1C-316EF5D53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2C9E4AF-A541-4194-8802-2D18D1513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983A7-C4F6-476B-B5BA-F18DB39FB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684034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D373F23-679B-4149-9D4B-ECE9C0763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2BAC2EF6-FFAF-45B9-A00D-A92A755E3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D9ABBF0-875C-4F8B-9FA5-618217E30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A3DA4-953C-4349-BFCD-F8F898A5A5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043064"/>
      </p:ext>
    </p:extLst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B8C5873-DB1C-45B6-B851-137BC4D0C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92D3A25-A92E-416F-B9A9-AF0BAA29DF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697B421-E050-498B-9570-FE23EB1A2D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5660C-D9F0-40E9-BB13-2C24529AD8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8543675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1D96B9D-BF0A-40C9-BDAB-701B541D5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B62B1A51-907D-40B1-9C11-96E07E7ED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854DBE5-C255-4297-AB59-5AB5DA1A0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64E3E-F624-47C0-94D9-BE18166EB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825521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23E80FDA-59F3-4E8C-8C49-D0748313BC50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4579" name="Freeform 3">
              <a:extLst>
                <a:ext uri="{FF2B5EF4-FFF2-40B4-BE49-F238E27FC236}">
                  <a16:creationId xmlns:a16="http://schemas.microsoft.com/office/drawing/2014/main" id="{422A92FE-37E5-4B5F-B107-59890EE0DB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580" name="Freeform 4">
              <a:extLst>
                <a:ext uri="{FF2B5EF4-FFF2-40B4-BE49-F238E27FC236}">
                  <a16:creationId xmlns:a16="http://schemas.microsoft.com/office/drawing/2014/main" id="{74D99A12-A8C2-4438-82E1-134D820C3C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>
              <a:extLst>
                <a:ext uri="{FF2B5EF4-FFF2-40B4-BE49-F238E27FC236}">
                  <a16:creationId xmlns:a16="http://schemas.microsoft.com/office/drawing/2014/main" id="{E05278D3-37DE-4661-A5C7-2EFE7470C9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4582" name="Freeform 6">
                <a:extLst>
                  <a:ext uri="{FF2B5EF4-FFF2-40B4-BE49-F238E27FC236}">
                    <a16:creationId xmlns:a16="http://schemas.microsoft.com/office/drawing/2014/main" id="{B648C1C4-429E-42F7-82CC-E6AB43B5971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3" name="Freeform 7">
                <a:extLst>
                  <a:ext uri="{FF2B5EF4-FFF2-40B4-BE49-F238E27FC236}">
                    <a16:creationId xmlns:a16="http://schemas.microsoft.com/office/drawing/2014/main" id="{F1D5BB64-387C-4508-BE04-93DBF11731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4" name="Freeform 8">
                <a:extLst>
                  <a:ext uri="{FF2B5EF4-FFF2-40B4-BE49-F238E27FC236}">
                    <a16:creationId xmlns:a16="http://schemas.microsoft.com/office/drawing/2014/main" id="{80CB6100-FAA8-4BCD-9874-C4A4A2F9819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5" name="Freeform 9">
                <a:extLst>
                  <a:ext uri="{FF2B5EF4-FFF2-40B4-BE49-F238E27FC236}">
                    <a16:creationId xmlns:a16="http://schemas.microsoft.com/office/drawing/2014/main" id="{DA2F304D-776A-4DD2-B976-71D2091290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6" name="Freeform 10">
                <a:extLst>
                  <a:ext uri="{FF2B5EF4-FFF2-40B4-BE49-F238E27FC236}">
                    <a16:creationId xmlns:a16="http://schemas.microsoft.com/office/drawing/2014/main" id="{B010C2E9-4527-4825-8E71-0CC485D4108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7" name="Freeform 11">
                <a:extLst>
                  <a:ext uri="{FF2B5EF4-FFF2-40B4-BE49-F238E27FC236}">
                    <a16:creationId xmlns:a16="http://schemas.microsoft.com/office/drawing/2014/main" id="{53F6418C-B3D2-4AAD-8ABD-85FF5AE60F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8" name="Freeform 12">
                <a:extLst>
                  <a:ext uri="{FF2B5EF4-FFF2-40B4-BE49-F238E27FC236}">
                    <a16:creationId xmlns:a16="http://schemas.microsoft.com/office/drawing/2014/main" id="{3B89E4BA-E302-4439-8025-54C21E57481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9" name="Freeform 13">
                <a:extLst>
                  <a:ext uri="{FF2B5EF4-FFF2-40B4-BE49-F238E27FC236}">
                    <a16:creationId xmlns:a16="http://schemas.microsoft.com/office/drawing/2014/main" id="{8162E405-92C6-4E96-A660-AEDD733E4E2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0" name="Freeform 14">
                <a:extLst>
                  <a:ext uri="{FF2B5EF4-FFF2-40B4-BE49-F238E27FC236}">
                    <a16:creationId xmlns:a16="http://schemas.microsoft.com/office/drawing/2014/main" id="{B0AB8EB2-515A-4DE7-B3D1-F67124FBDB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4B8DF0A6-38A7-49F4-8083-7CC9B74ED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592" name="Rectangle 16">
            <a:extLst>
              <a:ext uri="{FF2B5EF4-FFF2-40B4-BE49-F238E27FC236}">
                <a16:creationId xmlns:a16="http://schemas.microsoft.com/office/drawing/2014/main" id="{7810B981-F436-4B1E-BB69-5F841AB15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593" name="Rectangle 17">
            <a:extLst>
              <a:ext uri="{FF2B5EF4-FFF2-40B4-BE49-F238E27FC236}">
                <a16:creationId xmlns:a16="http://schemas.microsoft.com/office/drawing/2014/main" id="{E3443665-B523-4CF0-B1D0-4F1FDD9FAB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4" name="Rectangle 18">
            <a:extLst>
              <a:ext uri="{FF2B5EF4-FFF2-40B4-BE49-F238E27FC236}">
                <a16:creationId xmlns:a16="http://schemas.microsoft.com/office/drawing/2014/main" id="{1529E058-ED55-4BCA-898E-EB90CAD80F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5" name="Rectangle 19">
            <a:extLst>
              <a:ext uri="{FF2B5EF4-FFF2-40B4-BE49-F238E27FC236}">
                <a16:creationId xmlns:a16="http://schemas.microsoft.com/office/drawing/2014/main" id="{402756F9-15DE-44AF-B5B5-4EA7FCCD86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473CFA-994E-4B95-84C9-A6E3921E14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ransition spd="med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EB1B35-A204-431F-A889-CC198D488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260350"/>
            <a:ext cx="7086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Здоровое питание и мой ребенок</a:t>
            </a:r>
          </a:p>
        </p:txBody>
      </p:sp>
      <p:pic>
        <p:nvPicPr>
          <p:cNvPr id="4099" name="Picture 4" descr="00012573">
            <a:extLst>
              <a:ext uri="{FF2B5EF4-FFF2-40B4-BE49-F238E27FC236}">
                <a16:creationId xmlns:a16="http://schemas.microsoft.com/office/drawing/2014/main" id="{EBBD8642-3A21-40BD-8DE6-090941304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276475"/>
            <a:ext cx="27813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00012774">
            <a:extLst>
              <a:ext uri="{FF2B5EF4-FFF2-40B4-BE49-F238E27FC236}">
                <a16:creationId xmlns:a16="http://schemas.microsoft.com/office/drawing/2014/main" id="{3E393E77-3B94-4FC1-BE18-6BB5C02F0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76475"/>
            <a:ext cx="27527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ED00D6C-B89C-4E6B-9614-40CC66DF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Самым важным фактором, влияющим на здоровье и качество питания ребенка, является уровень образования его матери!</a:t>
            </a:r>
          </a:p>
        </p:txBody>
      </p:sp>
      <p:pic>
        <p:nvPicPr>
          <p:cNvPr id="12291" name="Picture 4" descr="00012275">
            <a:extLst>
              <a:ext uri="{FF2B5EF4-FFF2-40B4-BE49-F238E27FC236}">
                <a16:creationId xmlns:a16="http://schemas.microsoft.com/office/drawing/2014/main" id="{238147F5-5962-4F04-A1B3-7C5CD1046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016125"/>
            <a:ext cx="6624637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AutoShape 12">
            <a:extLst>
              <a:ext uri="{FF2B5EF4-FFF2-40B4-BE49-F238E27FC236}">
                <a16:creationId xmlns:a16="http://schemas.microsoft.com/office/drawing/2014/main" id="{2686CE8F-34C7-43DE-846A-DBEE4A645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133600"/>
            <a:ext cx="2952750" cy="38163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Недостаточное </a:t>
            </a:r>
          </a:p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потребление</a:t>
            </a:r>
          </a:p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витаминов, белка,</a:t>
            </a:r>
          </a:p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микроэлементов</a:t>
            </a:r>
          </a:p>
        </p:txBody>
      </p:sp>
      <p:sp>
        <p:nvSpPr>
          <p:cNvPr id="36877" name="AutoShape 13">
            <a:extLst>
              <a:ext uri="{FF2B5EF4-FFF2-40B4-BE49-F238E27FC236}">
                <a16:creationId xmlns:a16="http://schemas.microsoft.com/office/drawing/2014/main" id="{79C9942C-AC1D-49DD-8D1A-44C0CFA8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005263"/>
            <a:ext cx="1081087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8" name="AutoShape 14">
            <a:extLst>
              <a:ext uri="{FF2B5EF4-FFF2-40B4-BE49-F238E27FC236}">
                <a16:creationId xmlns:a16="http://schemas.microsoft.com/office/drawing/2014/main" id="{7433F606-2558-4B60-B62B-6611E17E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89138"/>
            <a:ext cx="1728788" cy="1584325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41DAAA6F-0C4D-4672-AB80-8A0AFE7D5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4005263"/>
            <a:ext cx="237648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Предболезнь или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болезнь</a:t>
            </a:r>
          </a:p>
        </p:txBody>
      </p:sp>
      <p:sp>
        <p:nvSpPr>
          <p:cNvPr id="36880" name="AutoShape 16">
            <a:extLst>
              <a:ext uri="{FF2B5EF4-FFF2-40B4-BE49-F238E27FC236}">
                <a16:creationId xmlns:a16="http://schemas.microsoft.com/office/drawing/2014/main" id="{6DA46676-4948-431C-8D5C-9EFE7991CB46}"/>
              </a:ext>
            </a:extLst>
          </p:cNvPr>
          <p:cNvSpPr>
            <a:spLocks noChangeArrowheads="1"/>
          </p:cNvSpPr>
          <p:nvPr/>
        </p:nvSpPr>
        <p:spPr bwMode="auto">
          <a:xfrm rot="-3533860">
            <a:off x="5404644" y="1667669"/>
            <a:ext cx="1439862" cy="1295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vert="eaVert"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нагрузка</a:t>
            </a:r>
          </a:p>
        </p:txBody>
      </p:sp>
      <p:sp>
        <p:nvSpPr>
          <p:cNvPr id="36881" name="Rectangle 17">
            <a:extLst>
              <a:ext uri="{FF2B5EF4-FFF2-40B4-BE49-F238E27FC236}">
                <a16:creationId xmlns:a16="http://schemas.microsoft.com/office/drawing/2014/main" id="{8764337B-4AA6-4A17-89AB-70E2CCC9B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Ваш ребенок в школе,</a:t>
            </a:r>
            <a:br>
              <a:rPr lang="ru-RU" sz="4000"/>
            </a:br>
            <a:r>
              <a:rPr lang="ru-RU" sz="4000"/>
              <a:t>но не питается в столовой…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/>
      <p:bldP spid="36877" grpId="0" animBg="1"/>
      <p:bldP spid="36878" grpId="0" animBg="1"/>
      <p:bldP spid="36879" grpId="0"/>
      <p:bldP spid="368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08C9E13-D209-4032-B547-11B8AA7B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Совет: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D4DEB80B-1EDF-4204-A857-1A8C19550C8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258888" y="2133600"/>
            <a:ext cx="5751512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b="1"/>
              <a:t>Попытайтесь наглядно продемонстрировать ребенку преимущества здорового питания. 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Мальчиков можно «воодушевить» с помощью объяснения, что здоровые продукты – путь к физической силе, высокому росту. 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На девочек можно повлиять с помощью рассказов о красоте волос и кожи. Проиллюстрируйте им возможные последствия переедания сладкого или жирного: кариес, ожирение, выпадение волос, угревая сыпь. 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sz="1600"/>
              <a:t> 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EB60F36B-4B01-4D79-B609-4233AC18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492375"/>
            <a:ext cx="66960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b="1"/>
              <a:t>Н. Пальцев дал поручение комитету финансов и бюджета изыскать средства для увеличения нормативов на питание в школах. Было дано поручение предусмотреть в бюджете на 2009 год средства в размере 60 миллионов рублей на переоснащение столовых в 29 школах города и 9,5 миллиона - на замену оборудования в столовых детсадов.</a:t>
            </a:r>
          </a:p>
          <a:p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EEC1A87A-ABC8-4478-95C0-4CD82EE30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 И последнее…</a:t>
            </a:r>
          </a:p>
        </p:txBody>
      </p:sp>
      <p:sp>
        <p:nvSpPr>
          <p:cNvPr id="41990" name="WordArt 6">
            <a:extLst>
              <a:ext uri="{FF2B5EF4-FFF2-40B4-BE49-F238E27FC236}">
                <a16:creationId xmlns:a16="http://schemas.microsoft.com/office/drawing/2014/main" id="{3E7F52E1-BA14-4E7E-8518-DD82348D5A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157788"/>
            <a:ext cx="8064500" cy="1439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действовать сообща!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DFFEFFD6-54B7-485A-B528-5C33315B8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/>
              <a:t>«Забота о здоровье – это важнейший труд</a:t>
            </a:r>
            <a:r>
              <a:rPr lang="ru-RU" sz="4000"/>
              <a:t> </a:t>
            </a:r>
            <a:r>
              <a:rPr lang="ru-RU" sz="1800"/>
              <a:t>воспитателя. От жизнерадостности, бодрости детей зависит их духовная жизнь, мировоззрение, умственное развитие, прочность знаний и вера в</a:t>
            </a:r>
            <a:br>
              <a:rPr lang="ru-RU" sz="1800"/>
            </a:br>
            <a:r>
              <a:rPr lang="ru-RU" sz="1800"/>
              <a:t>свои силы» В.А.Сухомлинский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D1448AE-6F44-427B-A7B5-95448A7F4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Проблема здоровья – проблема питания?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36D3F027-BBA6-4210-BF28-9C1937758C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/>
              <a:t>     Здоровое питание должно являться неотъемлемой частью повседневной жизни и способствовать крепкому физиологическому, психическому и социальному здоровью человека.</a:t>
            </a:r>
          </a:p>
        </p:txBody>
      </p:sp>
      <p:pic>
        <p:nvPicPr>
          <p:cNvPr id="6148" name="Picture 8" descr="j0240719">
            <a:extLst>
              <a:ext uri="{FF2B5EF4-FFF2-40B4-BE49-F238E27FC236}">
                <a16:creationId xmlns:a16="http://schemas.microsoft.com/office/drawing/2014/main" id="{8CAE0B76-44E6-44A3-8E87-35D196F6A19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060575"/>
            <a:ext cx="2660650" cy="4176713"/>
          </a:xfrm>
        </p:spPr>
      </p:pic>
    </p:spTree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extLst>
              <a:ext uri="{FF2B5EF4-FFF2-40B4-BE49-F238E27FC236}">
                <a16:creationId xmlns:a16="http://schemas.microsoft.com/office/drawing/2014/main" id="{EDB00E4E-EDBA-4678-9BEF-36AD016D8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Что такое качественное питание?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56739475-C79C-4E42-BA8D-8EB0A13D2F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/>
              <a:t>    Качественное питание обеспечивается путем потребления </a:t>
            </a:r>
            <a:r>
              <a:rPr lang="ru-RU" sz="2000" b="1">
                <a:solidFill>
                  <a:srgbClr val="FF3300"/>
                </a:solidFill>
              </a:rPr>
              <a:t>безопасных</a:t>
            </a:r>
            <a:r>
              <a:rPr lang="ru-RU" sz="2000" b="1"/>
              <a:t> пищевых продуктов в рамках сбалансированной диеты, в результате чего полностью удовлетворяются потребности организма ребенка в питательных веществах.</a:t>
            </a:r>
          </a:p>
        </p:txBody>
      </p:sp>
      <p:pic>
        <p:nvPicPr>
          <p:cNvPr id="7172" name="Picture 4" descr="00012799">
            <a:extLst>
              <a:ext uri="{FF2B5EF4-FFF2-40B4-BE49-F238E27FC236}">
                <a16:creationId xmlns:a16="http://schemas.microsoft.com/office/drawing/2014/main" id="{B0008514-5AAA-4DC3-AA98-BA8BEF569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916113"/>
            <a:ext cx="3438525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>
            <a:extLst>
              <a:ext uri="{FF2B5EF4-FFF2-40B4-BE49-F238E27FC236}">
                <a16:creationId xmlns:a16="http://schemas.microsoft.com/office/drawing/2014/main" id="{28F6EC6D-76A7-482D-853F-DE9C0AD1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2735263" cy="1008063"/>
          </a:xfrm>
          <a:prstGeom prst="flowChartTerminator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</a:rPr>
              <a:t>Недостаточность</a:t>
            </a:r>
          </a:p>
          <a:p>
            <a:pPr algn="ctr">
              <a:defRPr/>
            </a:pPr>
            <a:r>
              <a:rPr lang="ru-RU" b="1">
                <a:solidFill>
                  <a:schemeClr val="bg1"/>
                </a:solidFill>
              </a:rPr>
              <a:t>питательных</a:t>
            </a:r>
          </a:p>
          <a:p>
            <a:pPr algn="ctr">
              <a:defRPr/>
            </a:pPr>
            <a:r>
              <a:rPr lang="ru-RU" b="1">
                <a:solidFill>
                  <a:schemeClr val="bg1"/>
                </a:solidFill>
              </a:rPr>
              <a:t>веществ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38460A70-2BC6-40C4-9612-3185DBF8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060575"/>
            <a:ext cx="3241675" cy="790575"/>
          </a:xfrm>
          <a:prstGeom prst="flowChartTerminator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600" b="1"/>
              <a:t>Потеря внимания </a:t>
            </a:r>
          </a:p>
        </p:txBody>
      </p:sp>
      <p:sp>
        <p:nvSpPr>
          <p:cNvPr id="30726" name="AutoShape 6">
            <a:extLst>
              <a:ext uri="{FF2B5EF4-FFF2-40B4-BE49-F238E27FC236}">
                <a16:creationId xmlns:a16="http://schemas.microsoft.com/office/drawing/2014/main" id="{63A30DAE-A3DA-42E0-BD53-E2730AF4F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284538"/>
            <a:ext cx="3241675" cy="790575"/>
          </a:xfrm>
          <a:prstGeom prst="flowChartTerminator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600" b="1"/>
              <a:t>Слабость и переутомляемость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6EB612D9-017D-416D-90F4-A335A9C86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581525"/>
            <a:ext cx="3241675" cy="790575"/>
          </a:xfrm>
          <a:prstGeom prst="flowChartTerminator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600" b="1"/>
              <a:t>Ухудшение памяти и </a:t>
            </a:r>
          </a:p>
          <a:p>
            <a:pPr algn="ctr">
              <a:defRPr/>
            </a:pPr>
            <a:r>
              <a:rPr lang="ru-RU" sz="1600" b="1"/>
              <a:t>работы мозга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2CBA9AA4-C50A-4361-AD95-75EB5450D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5734050"/>
            <a:ext cx="3241675" cy="790575"/>
          </a:xfrm>
          <a:prstGeom prst="flowChartTerminator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600" b="1"/>
              <a:t>Легкий доступ к вирусным</a:t>
            </a:r>
          </a:p>
          <a:p>
            <a:pPr algn="ctr">
              <a:defRPr/>
            </a:pPr>
            <a:r>
              <a:rPr lang="ru-RU" sz="1600" b="1"/>
              <a:t>и инфекционным</a:t>
            </a:r>
          </a:p>
          <a:p>
            <a:pPr algn="ctr">
              <a:defRPr/>
            </a:pPr>
            <a:r>
              <a:rPr lang="ru-RU" sz="1600" b="1"/>
              <a:t>заболеваниям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6BCBE0E4-4556-438B-A979-CBC80025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13100"/>
            <a:ext cx="2233612" cy="1468438"/>
          </a:xfrm>
          <a:custGeom>
            <a:avLst/>
            <a:gdLst>
              <a:gd name="T0" fmla="*/ 1665385 w 21600"/>
              <a:gd name="T1" fmla="*/ 0 h 21600"/>
              <a:gd name="T2" fmla="*/ 0 w 21600"/>
              <a:gd name="T3" fmla="*/ 734219 h 21600"/>
              <a:gd name="T4" fmla="*/ 1665385 w 21600"/>
              <a:gd name="T5" fmla="*/ 1468438 h 21600"/>
              <a:gd name="T6" fmla="*/ 2233612 w 21600"/>
              <a:gd name="T7" fmla="*/ 7342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7846 h 21600"/>
              <a:gd name="T14" fmla="*/ 20097 w 21600"/>
              <a:gd name="T15" fmla="*/ 1375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105" y="0"/>
                </a:moveTo>
                <a:lnTo>
                  <a:pt x="16105" y="7846"/>
                </a:lnTo>
                <a:lnTo>
                  <a:pt x="3375" y="7846"/>
                </a:lnTo>
                <a:lnTo>
                  <a:pt x="3375" y="13754"/>
                </a:lnTo>
                <a:lnTo>
                  <a:pt x="16105" y="13754"/>
                </a:lnTo>
                <a:lnTo>
                  <a:pt x="1610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846"/>
                </a:moveTo>
                <a:lnTo>
                  <a:pt x="1350" y="13754"/>
                </a:lnTo>
                <a:lnTo>
                  <a:pt x="2700" y="13754"/>
                </a:lnTo>
                <a:lnTo>
                  <a:pt x="2700" y="7846"/>
                </a:lnTo>
                <a:close/>
              </a:path>
              <a:path w="21600" h="21600">
                <a:moveTo>
                  <a:pt x="0" y="7846"/>
                </a:moveTo>
                <a:lnTo>
                  <a:pt x="0" y="13754"/>
                </a:lnTo>
                <a:lnTo>
                  <a:pt x="675" y="13754"/>
                </a:lnTo>
                <a:lnTo>
                  <a:pt x="675" y="7846"/>
                </a:ln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493DD5B0-9056-4BE5-A559-E2336283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А что из этого следует?...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2BAC91-363D-43CB-9315-F22186622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Здоровое питание – условие хорошей успеваемости!</a:t>
            </a:r>
          </a:p>
        </p:txBody>
      </p:sp>
      <p:pic>
        <p:nvPicPr>
          <p:cNvPr id="32772" name="Picture 4" descr="00012812">
            <a:extLst>
              <a:ext uri="{FF2B5EF4-FFF2-40B4-BE49-F238E27FC236}">
                <a16:creationId xmlns:a16="http://schemas.microsoft.com/office/drawing/2014/main" id="{CA318666-90AA-4FB1-93F2-074E034AB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989138"/>
            <a:ext cx="3970337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>
            <a:extLst>
              <a:ext uri="{FF2B5EF4-FFF2-40B4-BE49-F238E27FC236}">
                <a16:creationId xmlns:a16="http://schemas.microsoft.com/office/drawing/2014/main" id="{CF01B7B7-BC53-4F80-8672-0CAA00B90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2962275"/>
            <a:ext cx="3433762" cy="2627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Завтрак (дома) –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мюсли, хлопья, воздушный рис и т.п. с молоком и (желательно) с фруктами.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400" b="1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400" b="1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2128383-0492-4F02-821C-9336C0479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Завтрак в школе обязателен!</a:t>
            </a:r>
          </a:p>
        </p:txBody>
      </p:sp>
      <p:pic>
        <p:nvPicPr>
          <p:cNvPr id="10243" name="Picture 5" descr="00012835">
            <a:extLst>
              <a:ext uri="{FF2B5EF4-FFF2-40B4-BE49-F238E27FC236}">
                <a16:creationId xmlns:a16="http://schemas.microsoft.com/office/drawing/2014/main" id="{C0FA926D-2375-43C9-A2CB-5D560AE43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9138"/>
            <a:ext cx="3640137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6">
            <a:extLst>
              <a:ext uri="{FF2B5EF4-FFF2-40B4-BE49-F238E27FC236}">
                <a16:creationId xmlns:a16="http://schemas.microsoft.com/office/drawing/2014/main" id="{6385B507-A444-440A-ABFD-5F6BE6EA1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9700" y="2060575"/>
            <a:ext cx="3673475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/>
              <a:t>   Хорошее самочувствие вашего ребенка в течение уроков обеспечивает вовремя съеденный школьный завтрак!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C5631B30-796B-41EF-9A7D-BB03DB3C0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 еще о завтраке…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71099E05-9B9B-494F-8DCA-BAB7733E58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1989138"/>
            <a:ext cx="3695701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/>
              <a:t>    Завтрак очень важен для школьников, обеспечивая их необходимой энергией для наиболее активной части дня. Исследования показали, что регулярно и правильно завтракающие дети, проявляют большую энергию на уроках, лучше воспринимают информацию и достигают более высоких результатов. </a:t>
            </a:r>
          </a:p>
        </p:txBody>
      </p:sp>
      <p:graphicFrame>
        <p:nvGraphicFramePr>
          <p:cNvPr id="44039" name="Object 7">
            <a:extLst>
              <a:ext uri="{FF2B5EF4-FFF2-40B4-BE49-F238E27FC236}">
                <a16:creationId xmlns:a16="http://schemas.microsoft.com/office/drawing/2014/main" id="{D9495D71-D701-4CBB-81CD-557FBEB74845}"/>
              </a:ext>
            </a:extLst>
          </p:cNvPr>
          <p:cNvGraphicFramePr>
            <a:graphicFrameLocks noChangeAspect="1"/>
          </p:cNvGraphicFramePr>
          <p:nvPr>
            <p:ph type="chart" sz="half" idx="2"/>
          </p:nvPr>
        </p:nvGraphicFramePr>
        <p:xfrm>
          <a:off x="3657600" y="1981200"/>
          <a:ext cx="4953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3" imgW="4953108" imgH="4114872" progId="MSGraph.Chart.8">
                  <p:embed followColorScheme="full"/>
                </p:oleObj>
              </mc:Choice>
              <mc:Fallback>
                <p:oleObj name="Диаграмма" r:id="rId3" imgW="4953108" imgH="411487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4953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>
            <a:extLst>
              <a:ext uri="{FF2B5EF4-FFF2-40B4-BE49-F238E27FC236}">
                <a16:creationId xmlns:a16="http://schemas.microsoft.com/office/drawing/2014/main" id="{0BFF2CB8-77CA-4D2E-A3CA-58689887B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349500"/>
            <a:ext cx="417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Исследования показывают:</a:t>
            </a:r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BE5C877B-3BD0-4D24-A895-B5398ABE2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516563"/>
            <a:ext cx="489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В статистике участвуют дети, которые игнорируют школьную столовую.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40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8C5BD1B-06DC-4030-93F4-17A0C5682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Исследования показывают: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851C3A7-F629-450B-8EB3-17C48B95F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/>
              <a:t>первые признаки хронических заболеваний (ожирение, сердечно-сосудистые заболевания, онкология, нарушения пищеварения) проявляются в юности.</a:t>
            </a:r>
          </a:p>
          <a:p>
            <a:pPr eaLnBrk="1" hangingPunct="1">
              <a:defRPr/>
            </a:pPr>
            <a:r>
              <a:rPr lang="ru-RU" sz="2400" b="1"/>
              <a:t>просвещение в области питания оказывает существенное влияние на формирование полезных для здоровья привычек и ведет к уменьшению опасности возникновения болезней, связанных с питанием.</a:t>
            </a:r>
          </a:p>
        </p:txBody>
      </p:sp>
    </p:spTree>
  </p:cSld>
  <p:clrMapOvr>
    <a:masterClrMapping/>
  </p:clrMapOvr>
  <p:transition spd="med">
    <p:wheel spokes="8"/>
  </p:transition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</TotalTime>
  <Words>452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Times New Roman</vt:lpstr>
      <vt:lpstr>Сумерки</vt:lpstr>
      <vt:lpstr>Диаграмма Microsoft Graph</vt:lpstr>
      <vt:lpstr>Здоровое питание и мой ребенок</vt:lpstr>
      <vt:lpstr>«Забота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 и вера в свои силы» В.А.Сухомлинский</vt:lpstr>
      <vt:lpstr>Проблема здоровья – проблема питания?</vt:lpstr>
      <vt:lpstr>Что такое качественное питание?</vt:lpstr>
      <vt:lpstr>А что из этого следует?...</vt:lpstr>
      <vt:lpstr>Здоровое питание – условие хорошей успеваемости!</vt:lpstr>
      <vt:lpstr>Завтрак в школе обязателен!</vt:lpstr>
      <vt:lpstr>И еще о завтраке…</vt:lpstr>
      <vt:lpstr>Исследования показывают:</vt:lpstr>
      <vt:lpstr>Самым важным фактором, влияющим на здоровье и качество питания ребенка, является уровень образования его матери!</vt:lpstr>
      <vt:lpstr>Ваш ребенок в школе, но не питается в столовой…</vt:lpstr>
      <vt:lpstr>Совет:</vt:lpstr>
      <vt:lpstr> И последнее…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и мой ребенок</dc:title>
  <dc:creator>Bill Geic</dc:creator>
  <cp:lastModifiedBy>Владимир</cp:lastModifiedBy>
  <cp:revision>6</cp:revision>
  <dcterms:created xsi:type="dcterms:W3CDTF">2008-11-10T15:53:20Z</dcterms:created>
  <dcterms:modified xsi:type="dcterms:W3CDTF">2023-07-07T12:05:14Z</dcterms:modified>
</cp:coreProperties>
</file>